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66" r:id="rId2"/>
    <p:sldId id="259" r:id="rId3"/>
    <p:sldId id="260" r:id="rId4"/>
    <p:sldId id="261" r:id="rId5"/>
    <p:sldId id="272" r:id="rId6"/>
    <p:sldId id="263" r:id="rId7"/>
    <p:sldId id="264" r:id="rId8"/>
    <p:sldId id="267" r:id="rId9"/>
    <p:sldId id="268" r:id="rId10"/>
    <p:sldId id="269" r:id="rId11"/>
    <p:sldId id="270" r:id="rId12"/>
    <p:sldId id="274" r:id="rId13"/>
    <p:sldId id="273"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14" autoAdjust="0"/>
  </p:normalViewPr>
  <p:slideViewPr>
    <p:cSldViewPr>
      <p:cViewPr varScale="1">
        <p:scale>
          <a:sx n="52" d="100"/>
          <a:sy n="52" d="100"/>
        </p:scale>
        <p:origin x="-21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D7D6E4-98EB-4BB4-94BD-8FDE1EA567E6}" type="datetimeFigureOut">
              <a:rPr lang="en-US" smtClean="0"/>
              <a:t>12/11/2018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D8BB9C-A645-4BC6-9EB2-F11F68622333}" type="slidenum">
              <a:rPr lang="en-US" smtClean="0"/>
              <a:t>‹#›</a:t>
            </a:fld>
            <a:endParaRPr lang="en-US"/>
          </a:p>
        </p:txBody>
      </p:sp>
    </p:spTree>
    <p:extLst>
      <p:ext uri="{BB962C8B-B14F-4D97-AF65-F5344CB8AC3E}">
        <p14:creationId xmlns:p14="http://schemas.microsoft.com/office/powerpoint/2010/main" val="149979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2</a:t>
            </a:fld>
            <a:endParaRPr lang="en-US"/>
          </a:p>
        </p:txBody>
      </p:sp>
    </p:spTree>
    <p:extLst>
      <p:ext uri="{BB962C8B-B14F-4D97-AF65-F5344CB8AC3E}">
        <p14:creationId xmlns:p14="http://schemas.microsoft.com/office/powerpoint/2010/main" val="114008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3</a:t>
            </a:fld>
            <a:endParaRPr lang="en-US"/>
          </a:p>
        </p:txBody>
      </p:sp>
    </p:spTree>
    <p:extLst>
      <p:ext uri="{BB962C8B-B14F-4D97-AF65-F5344CB8AC3E}">
        <p14:creationId xmlns:p14="http://schemas.microsoft.com/office/powerpoint/2010/main" val="4094821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E2D8BB9C-A645-4BC6-9EB2-F11F68622333}" type="slidenum">
              <a:rPr lang="en-US" smtClean="0"/>
              <a:t>4</a:t>
            </a:fld>
            <a:endParaRPr lang="en-US"/>
          </a:p>
        </p:txBody>
      </p:sp>
    </p:spTree>
    <p:extLst>
      <p:ext uri="{BB962C8B-B14F-4D97-AF65-F5344CB8AC3E}">
        <p14:creationId xmlns:p14="http://schemas.microsoft.com/office/powerpoint/2010/main" val="421668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7</a:t>
            </a:fld>
            <a:endParaRPr lang="en-US"/>
          </a:p>
        </p:txBody>
      </p:sp>
    </p:spTree>
    <p:extLst>
      <p:ext uri="{BB962C8B-B14F-4D97-AF65-F5344CB8AC3E}">
        <p14:creationId xmlns:p14="http://schemas.microsoft.com/office/powerpoint/2010/main" val="2761744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6F15528-21DE-4FAA-801E-634DDDAF4B2B}"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D8BD707-D9CF-40AE-B4C6-C98DA3205C09}" type="datetimeFigureOut">
              <a:rPr lang="en-US" smtClean="0"/>
              <a:pPr/>
              <a:t>12/11/2018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6F15528-21DE-4FAA-801E-634DDDAF4B2B}"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Name </a:t>
            </a:r>
          </a:p>
          <a:p>
            <a:pPr marL="0" indent="0" algn="ctr">
              <a:buNone/>
            </a:pPr>
            <a:r>
              <a:rPr lang="en-US" dirty="0" smtClean="0"/>
              <a:t>University afflation </a:t>
            </a:r>
          </a:p>
          <a:p>
            <a:pPr marL="0" indent="0" algn="ctr">
              <a:buNone/>
            </a:pPr>
            <a:r>
              <a:rPr lang="en-US" dirty="0" smtClean="0"/>
              <a:t>Date </a:t>
            </a:r>
            <a:endParaRPr lang="en-US" dirty="0"/>
          </a:p>
        </p:txBody>
      </p:sp>
    </p:spTree>
    <p:extLst>
      <p:ext uri="{BB962C8B-B14F-4D97-AF65-F5344CB8AC3E}">
        <p14:creationId xmlns:p14="http://schemas.microsoft.com/office/powerpoint/2010/main" val="2813169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Obesity is a  global pandemic that is mostly driven by the  changes in  terms  of food supply.  There is an increase in the availability of cheap and processed foods. Such kind of foods cause cravings  resulting into over eating and obesity  leading to failure of processes of homeostatic that are responsible in regulating  of nutritional diversity as well as energy balance.  </a:t>
            </a:r>
          </a:p>
          <a:p>
            <a:pPr marL="0" indent="0">
              <a:buNone/>
            </a:pPr>
            <a:endParaRPr lang="en-US" dirty="0"/>
          </a:p>
        </p:txBody>
      </p:sp>
    </p:spTree>
    <p:extLst>
      <p:ext uri="{BB962C8B-B14F-4D97-AF65-F5344CB8AC3E}">
        <p14:creationId xmlns:p14="http://schemas.microsoft.com/office/powerpoint/2010/main" val="3247289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was being tested</a:t>
            </a:r>
            <a:endParaRPr lang="en-US" dirty="0"/>
          </a:p>
        </p:txBody>
      </p:sp>
      <p:sp>
        <p:nvSpPr>
          <p:cNvPr id="3" name="Content Placeholder 2"/>
          <p:cNvSpPr>
            <a:spLocks noGrp="1"/>
          </p:cNvSpPr>
          <p:nvPr>
            <p:ph idx="1"/>
          </p:nvPr>
        </p:nvSpPr>
        <p:spPr/>
        <p:txBody>
          <a:bodyPr>
            <a:normAutofit/>
          </a:bodyPr>
          <a:lstStyle/>
          <a:p>
            <a:pPr marL="114300" indent="0">
              <a:buNone/>
            </a:pPr>
            <a:endParaRPr lang="en-US" dirty="0" smtClean="0"/>
          </a:p>
          <a:p>
            <a:pPr marL="114300" indent="0">
              <a:buNone/>
            </a:pPr>
            <a:r>
              <a:rPr lang="en-US" dirty="0" smtClean="0"/>
              <a:t>Studies have illustrated that a high consumption of foods which are poor in nutrition i.e. junk food could result into deficits in terms of understanding as well as behavior control. We then tried to find out whether a long term intake of junk food would disrupt the rat’s capability of making adaptive choices on the basis of the reward value expectations and expectations of the cue-evoked reward.      </a:t>
            </a:r>
          </a:p>
          <a:p>
            <a:pPr marL="114300" indent="0">
              <a:buNone/>
            </a:pPr>
            <a:endParaRPr lang="en-US" dirty="0"/>
          </a:p>
        </p:txBody>
      </p:sp>
    </p:spTree>
    <p:extLst>
      <p:ext uri="{BB962C8B-B14F-4D97-AF65-F5344CB8AC3E}">
        <p14:creationId xmlns:p14="http://schemas.microsoft.com/office/powerpoint/2010/main" val="199606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Subjects and apparatus </a:t>
            </a:r>
            <a:endParaRPr lang="en-US" dirty="0"/>
          </a:p>
        </p:txBody>
      </p:sp>
      <p:sp>
        <p:nvSpPr>
          <p:cNvPr id="3" name="Content Placeholder 2"/>
          <p:cNvSpPr>
            <a:spLocks noGrp="1"/>
          </p:cNvSpPr>
          <p:nvPr>
            <p:ph idx="1"/>
          </p:nvPr>
        </p:nvSpPr>
        <p:spPr/>
        <p:txBody>
          <a:bodyPr>
            <a:normAutofit/>
          </a:bodyPr>
          <a:lstStyle/>
          <a:p>
            <a:pPr marL="114300" indent="0">
              <a:buNone/>
            </a:pPr>
            <a:endParaRPr lang="en-US" b="1" dirty="0"/>
          </a:p>
          <a:p>
            <a:pPr marL="114300" indent="0">
              <a:buNone/>
            </a:pPr>
            <a:r>
              <a:rPr lang="en-US" dirty="0" smtClean="0"/>
              <a:t>Adult rats aged eight weeks at the time of food restriction  period were secluded in a house during the experiment. During behavioral training, the Sprague-</a:t>
            </a:r>
            <a:r>
              <a:rPr lang="en-US" dirty="0" err="1" smtClean="0"/>
              <a:t>Dawley</a:t>
            </a:r>
            <a:r>
              <a:rPr lang="en-US" dirty="0" smtClean="0"/>
              <a:t> rats  had to be restricted to about 85% of their free feeding mode.  The behavioral training was conducted at the Med Associates</a:t>
            </a:r>
            <a:r>
              <a:rPr lang="en-US" dirty="0"/>
              <a:t> </a:t>
            </a:r>
            <a:r>
              <a:rPr lang="en-US" dirty="0" smtClean="0"/>
              <a:t>where by every chamber had two retractable </a:t>
            </a:r>
            <a:r>
              <a:rPr lang="en-US" dirty="0"/>
              <a:t>levers, </a:t>
            </a:r>
            <a:r>
              <a:rPr lang="en-US" dirty="0" smtClean="0"/>
              <a:t>audio generator, dispenser pellet whose purpose was to deliver  chocolate pellets as well as white noise generator. </a:t>
            </a:r>
          </a:p>
          <a:p>
            <a:pPr marL="114300" indent="0">
              <a:buNone/>
            </a:pPr>
            <a:endParaRPr lang="en-US" dirty="0"/>
          </a:p>
          <a:p>
            <a:pPr marL="0" indent="0">
              <a:buNone/>
            </a:pPr>
            <a:endParaRPr lang="en-US" dirty="0"/>
          </a:p>
        </p:txBody>
      </p:sp>
    </p:spTree>
    <p:extLst>
      <p:ext uri="{BB962C8B-B14F-4D97-AF65-F5344CB8AC3E}">
        <p14:creationId xmlns:p14="http://schemas.microsoft.com/office/powerpoint/2010/main" val="2579104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a:t>
            </a:r>
            <a:endParaRPr lang="en-US" dirty="0"/>
          </a:p>
        </p:txBody>
      </p:sp>
      <p:sp>
        <p:nvSpPr>
          <p:cNvPr id="3" name="Content Placeholder 2"/>
          <p:cNvSpPr>
            <a:spLocks noGrp="1"/>
          </p:cNvSpPr>
          <p:nvPr>
            <p:ph idx="1"/>
          </p:nvPr>
        </p:nvSpPr>
        <p:spPr/>
        <p:txBody>
          <a:bodyPr/>
          <a:lstStyle/>
          <a:p>
            <a:r>
              <a:rPr lang="en-US" sz="3200" dirty="0" smtClean="0"/>
              <a:t>Different methods were used in the study they include: </a:t>
            </a:r>
          </a:p>
          <a:p>
            <a:r>
              <a:rPr lang="en-US" sz="3200" dirty="0" err="1"/>
              <a:t>Pavlovian</a:t>
            </a:r>
            <a:r>
              <a:rPr lang="en-US" sz="3200" dirty="0"/>
              <a:t> Conditioning</a:t>
            </a:r>
          </a:p>
          <a:p>
            <a:r>
              <a:rPr lang="en-US" sz="3200" dirty="0"/>
              <a:t>Instrumental Training</a:t>
            </a:r>
          </a:p>
          <a:p>
            <a:r>
              <a:rPr lang="en-US" sz="3200" dirty="0"/>
              <a:t>Junk-Food </a:t>
            </a:r>
            <a:r>
              <a:rPr lang="en-US" sz="3200" dirty="0" smtClean="0"/>
              <a:t>Diet</a:t>
            </a:r>
            <a:endParaRPr lang="en-US" sz="3200" dirty="0"/>
          </a:p>
          <a:p>
            <a:r>
              <a:rPr lang="en-US" sz="3200" dirty="0"/>
              <a:t>Outcome Devaluation Testing</a:t>
            </a:r>
          </a:p>
          <a:p>
            <a:endParaRPr lang="en-US" dirty="0"/>
          </a:p>
        </p:txBody>
      </p:sp>
    </p:spTree>
    <p:extLst>
      <p:ext uri="{BB962C8B-B14F-4D97-AF65-F5344CB8AC3E}">
        <p14:creationId xmlns:p14="http://schemas.microsoft.com/office/powerpoint/2010/main" val="56044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Pavlovian</a:t>
            </a:r>
            <a:r>
              <a:rPr lang="en-US" b="1" dirty="0"/>
              <a:t> Conditioning</a:t>
            </a:r>
            <a:br>
              <a:rPr lang="en-US" b="1" dirty="0"/>
            </a:br>
            <a:endParaRPr lang="en-US" dirty="0"/>
          </a:p>
        </p:txBody>
      </p:sp>
      <p:sp>
        <p:nvSpPr>
          <p:cNvPr id="3" name="Content Placeholder 2"/>
          <p:cNvSpPr>
            <a:spLocks noGrp="1"/>
          </p:cNvSpPr>
          <p:nvPr>
            <p:ph idx="1"/>
          </p:nvPr>
        </p:nvSpPr>
        <p:spPr/>
        <p:txBody>
          <a:bodyPr>
            <a:normAutofit/>
          </a:bodyPr>
          <a:lstStyle/>
          <a:p>
            <a:pPr marL="114300" indent="0">
              <a:buNone/>
            </a:pPr>
            <a:endParaRPr lang="en-US" dirty="0"/>
          </a:p>
          <a:p>
            <a:pPr marL="114300" indent="0">
              <a:buNone/>
            </a:pPr>
            <a:r>
              <a:rPr lang="en-US" dirty="0" smtClean="0"/>
              <a:t>Rats under experiment received eight  sessions of the </a:t>
            </a:r>
            <a:r>
              <a:rPr lang="en-US" dirty="0" err="1" smtClean="0"/>
              <a:t>Pavlovian</a:t>
            </a:r>
            <a:r>
              <a:rPr lang="en-US" dirty="0" smtClean="0"/>
              <a:t> </a:t>
            </a:r>
            <a:r>
              <a:rPr lang="en-US" dirty="0"/>
              <a:t>conditioning, </a:t>
            </a:r>
            <a:r>
              <a:rPr lang="en-US" dirty="0" smtClean="0"/>
              <a:t>where by the clicker was paired with the pellets made from chocolate  while the white noise with SCM. Half of the rest of the subjects in consideration received an exact opposite of the stimulus. Every session was composed of eight trials. Duration for every trial was two </a:t>
            </a:r>
            <a:r>
              <a:rPr lang="en-US" dirty="0" err="1" smtClean="0"/>
              <a:t>mins</a:t>
            </a:r>
            <a:r>
              <a:rPr lang="en-US" dirty="0" smtClean="0"/>
              <a:t> and a variable of five minutes interval separated each trial.   </a:t>
            </a:r>
          </a:p>
        </p:txBody>
      </p:sp>
    </p:spTree>
    <p:extLst>
      <p:ext uri="{BB962C8B-B14F-4D97-AF65-F5344CB8AC3E}">
        <p14:creationId xmlns:p14="http://schemas.microsoft.com/office/powerpoint/2010/main" val="115715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Instrumental Training</a:t>
            </a:r>
            <a:br>
              <a:rPr lang="en-US" b="1" dirty="0"/>
            </a:br>
            <a:endParaRPr lang="en-US" dirty="0"/>
          </a:p>
        </p:txBody>
      </p:sp>
      <p:sp>
        <p:nvSpPr>
          <p:cNvPr id="3" name="Content Placeholder 2"/>
          <p:cNvSpPr>
            <a:spLocks noGrp="1"/>
          </p:cNvSpPr>
          <p:nvPr>
            <p:ph idx="1"/>
          </p:nvPr>
        </p:nvSpPr>
        <p:spPr/>
        <p:txBody>
          <a:bodyPr>
            <a:normAutofit fontScale="92500"/>
          </a:bodyPr>
          <a:lstStyle/>
          <a:p>
            <a:pPr marL="114300" indent="0">
              <a:buNone/>
            </a:pPr>
            <a:endParaRPr lang="en-US" dirty="0" smtClean="0"/>
          </a:p>
          <a:p>
            <a:pPr marL="114300" indent="0">
              <a:buNone/>
            </a:pPr>
            <a:r>
              <a:rPr lang="en-US" dirty="0" smtClean="0"/>
              <a:t>The subjects underwent eleven days of instrumental training with two sessions being done on a daily basis. During the two sessions, rats were trained that the moment they press the lever, the pellet would be delivered, that is pressing the right lever would deliver pellets while the left one would deliver SCM.  In the first 2 days, there was the reinforcement of the lever presence response with the outcome of the right food. It was then adjusted to the random rations ranging from  (</a:t>
            </a:r>
            <a:r>
              <a:rPr lang="en-US" dirty="0"/>
              <a:t>RR-5) for </a:t>
            </a:r>
            <a:r>
              <a:rPr lang="en-US" dirty="0" smtClean="0"/>
              <a:t>the third and fourth day and RR-10 for the fifth and sixth day while  RR-20 for the ninth and eleventh day.</a:t>
            </a:r>
            <a:endParaRPr lang="en-US" dirty="0"/>
          </a:p>
        </p:txBody>
      </p:sp>
    </p:spTree>
    <p:extLst>
      <p:ext uri="{BB962C8B-B14F-4D97-AF65-F5344CB8AC3E}">
        <p14:creationId xmlns:p14="http://schemas.microsoft.com/office/powerpoint/2010/main" val="3635812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Junk-Food Diet</a:t>
            </a:r>
            <a:br>
              <a:rPr lang="en-US" b="1" dirty="0"/>
            </a:br>
            <a:endParaRPr lang="en-US" dirty="0"/>
          </a:p>
        </p:txBody>
      </p:sp>
      <p:sp>
        <p:nvSpPr>
          <p:cNvPr id="3" name="Content Placeholder 2"/>
          <p:cNvSpPr>
            <a:spLocks noGrp="1"/>
          </p:cNvSpPr>
          <p:nvPr>
            <p:ph idx="1"/>
          </p:nvPr>
        </p:nvSpPr>
        <p:spPr/>
        <p:txBody>
          <a:bodyPr>
            <a:normAutofit lnSpcReduction="10000"/>
          </a:bodyPr>
          <a:lstStyle/>
          <a:p>
            <a:pPr marL="114300" indent="0">
              <a:buNone/>
            </a:pPr>
            <a:endParaRPr lang="en-US" dirty="0" smtClean="0"/>
          </a:p>
          <a:p>
            <a:pPr marL="114300" indent="0">
              <a:buNone/>
            </a:pPr>
            <a:r>
              <a:rPr lang="en-US" dirty="0" smtClean="0"/>
              <a:t>Rats were allocated one of the available 3 diet groups. They included, the controls, intermittent as well as </a:t>
            </a:r>
            <a:r>
              <a:rPr lang="en-US" dirty="0"/>
              <a:t> </a:t>
            </a:r>
            <a:r>
              <a:rPr lang="en-US" i="1" dirty="0"/>
              <a:t>ad libitum</a:t>
            </a:r>
            <a:r>
              <a:rPr lang="en-US" dirty="0" smtClean="0"/>
              <a:t>.  The rats being experimented had access to both chow and water while in cages.  Junk foods of various types  such as kit Kats, Oreo cookies , hot dogs and Hershey’s chocolate  were made available on a daily basis. The rats under study were exposed to the new diet for a period of six weeks and then they were introduced to a fourteen hour access to chow from the lab in order to sustain the mild food deprivation to be used for behavioral testing.     </a:t>
            </a:r>
          </a:p>
          <a:p>
            <a:pPr marL="114300" indent="0">
              <a:buNone/>
            </a:pPr>
            <a:endParaRPr lang="en-US" dirty="0" smtClean="0"/>
          </a:p>
          <a:p>
            <a:endParaRPr lang="en-US" dirty="0"/>
          </a:p>
        </p:txBody>
      </p:sp>
    </p:spTree>
    <p:extLst>
      <p:ext uri="{BB962C8B-B14F-4D97-AF65-F5344CB8AC3E}">
        <p14:creationId xmlns:p14="http://schemas.microsoft.com/office/powerpoint/2010/main" val="1356263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Outcome Devaluation Testing</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After a period of three days of food restriction, the rats were subjected to 2 sessions for testing the devaluation outcome.  The evaluation was to determine the extend to which the diet exposure influenced the capability of the rat to adapt to their preferences between the action of food seeking after having been stuffed between the two food choices. The rats  were given  an access to the pellets made of chocolate as well as SCM for a period of 1 hour after being caged and provided with water</a:t>
            </a:r>
            <a:r>
              <a:rPr lang="en-US" dirty="0"/>
              <a:t> </a:t>
            </a:r>
            <a:r>
              <a:rPr lang="en-US" i="1" dirty="0"/>
              <a:t>ad </a:t>
            </a:r>
            <a:r>
              <a:rPr lang="en-US" i="1" dirty="0" smtClean="0"/>
              <a:t>libitum</a:t>
            </a:r>
            <a:r>
              <a:rPr lang="en-US" dirty="0" smtClean="0"/>
              <a:t>.  The procedure was intended to decrease the rat’s incentive to food  in other words (devaluing) while at the same time making sure that the incentive value for the alternative food is not affected. </a:t>
            </a:r>
          </a:p>
        </p:txBody>
      </p:sp>
    </p:spTree>
    <p:extLst>
      <p:ext uri="{BB962C8B-B14F-4D97-AF65-F5344CB8AC3E}">
        <p14:creationId xmlns:p14="http://schemas.microsoft.com/office/powerpoint/2010/main" val="1248200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Data Analysis and Statistics</a:t>
            </a:r>
            <a:br>
              <a:rPr lang="en-US" b="1" dirty="0"/>
            </a:br>
            <a:endParaRPr lang="en-US" dirty="0"/>
          </a:p>
        </p:txBody>
      </p:sp>
      <p:sp>
        <p:nvSpPr>
          <p:cNvPr id="3" name="Content Placeholder 2"/>
          <p:cNvSpPr>
            <a:spLocks noGrp="1"/>
          </p:cNvSpPr>
          <p:nvPr>
            <p:ph idx="1"/>
          </p:nvPr>
        </p:nvSpPr>
        <p:spPr/>
        <p:txBody>
          <a:bodyPr>
            <a:normAutofit lnSpcReduction="10000"/>
          </a:bodyPr>
          <a:lstStyle/>
          <a:p>
            <a:pPr marL="114300" indent="0">
              <a:buNone/>
            </a:pPr>
            <a:endParaRPr lang="en-US" dirty="0" smtClean="0"/>
          </a:p>
          <a:p>
            <a:r>
              <a:rPr lang="en-US" dirty="0" smtClean="0"/>
              <a:t>Since the rats had been pair caged while in phase of being exposed with junk food, their food intake was monitored on the basis of per cage. The consumption of food in a day was divided by the weight of the rats in (kg). Calories from the food fed on( pellets and SCM) before the devaluation outcome undergo analysis in terms of </a:t>
            </a:r>
            <a:r>
              <a:rPr lang="en-US" dirty="0" err="1" smtClean="0"/>
              <a:t>kCal</a:t>
            </a:r>
            <a:r>
              <a:rPr lang="en-US" dirty="0" smtClean="0"/>
              <a:t> and divided by the weight of the rat in kilograms. </a:t>
            </a:r>
            <a:r>
              <a:rPr lang="en-US" dirty="0"/>
              <a:t>The PIT test was arrived at by averaging the trials. All data obtained were analyzed by use of SPSS and then expressed on the basis of ± </a:t>
            </a:r>
            <a:r>
              <a:rPr lang="en-US" dirty="0" smtClean="0"/>
              <a:t>mean standard error.</a:t>
            </a:r>
            <a:endParaRPr lang="en-US" dirty="0"/>
          </a:p>
          <a:p>
            <a:pPr marL="114300" indent="0">
              <a:buNone/>
            </a:pPr>
            <a:endParaRPr lang="en-US" dirty="0"/>
          </a:p>
          <a:p>
            <a:pPr marL="114300" indent="0">
              <a:buNone/>
            </a:pPr>
            <a:endParaRPr lang="en-US" dirty="0"/>
          </a:p>
          <a:p>
            <a:endParaRPr lang="en-US" dirty="0"/>
          </a:p>
        </p:txBody>
      </p:sp>
    </p:spTree>
    <p:extLst>
      <p:ext uri="{BB962C8B-B14F-4D97-AF65-F5344CB8AC3E}">
        <p14:creationId xmlns:p14="http://schemas.microsoft.com/office/powerpoint/2010/main" val="1216602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Devaluation test outcome </a:t>
            </a:r>
            <a:endParaRPr lang="en-US" dirty="0"/>
          </a:p>
        </p:txBody>
      </p:sp>
      <p:pic>
        <p:nvPicPr>
          <p:cNvPr id="2050" name="Picture 2" descr="C:\Users\Kanyoi\Pictures\control 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9800" y="2499215"/>
            <a:ext cx="4267200" cy="33731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286000" y="2967335"/>
            <a:ext cx="4572000" cy="4524315"/>
          </a:xfrm>
          <a:prstGeom prst="rect">
            <a:avLst/>
          </a:prstGeom>
        </p:spPr>
        <p:txBody>
          <a:bodyPr>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view</a:t>
            </a:r>
            <a:r>
              <a:rPr lang="en-US" dirty="0"/>
              <a:t>" is an article written by </a:t>
            </a:r>
            <a:r>
              <a:rPr lang="en-US" dirty="0" err="1"/>
              <a:t>Wolpert</a:t>
            </a:r>
            <a:r>
              <a:rPr lang="en-US" dirty="0"/>
              <a:t> L. </a:t>
            </a:r>
            <a:endParaRPr lang="en-US" dirty="0" smtClean="0"/>
          </a:p>
          <a:p>
            <a:endParaRPr lang="en-US" dirty="0"/>
          </a:p>
          <a:p>
            <a:r>
              <a:rPr lang="en-US" dirty="0" smtClean="0"/>
              <a:t>Shows that rats pressed more on valued lever when compared to devalued one</a:t>
            </a:r>
          </a:p>
          <a:p>
            <a:endParaRPr lang="en-US" dirty="0" smtClean="0"/>
          </a:p>
          <a:p>
            <a:endParaRPr lang="en-US" dirty="0"/>
          </a:p>
        </p:txBody>
      </p:sp>
    </p:spTree>
    <p:extLst>
      <p:ext uri="{BB962C8B-B14F-4D97-AF65-F5344CB8AC3E}">
        <p14:creationId xmlns:p14="http://schemas.microsoft.com/office/powerpoint/2010/main" val="1844927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CUP DURING PIT TEST</a:t>
            </a:r>
            <a:endParaRPr lang="en-US" dirty="0"/>
          </a:p>
        </p:txBody>
      </p:sp>
      <p:pic>
        <p:nvPicPr>
          <p:cNvPr id="3074" name="Picture 2" descr="C:\Users\Kanyoi\Pictures\food cup.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1614280"/>
            <a:ext cx="5257800" cy="395586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286000" y="3105835"/>
            <a:ext cx="4572000" cy="3139321"/>
          </a:xfrm>
          <a:prstGeom prst="rect">
            <a:avLst/>
          </a:prstGeom>
        </p:spPr>
        <p:txBody>
          <a:bodyPr>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The diet had no effect on the cup method in </a:t>
            </a:r>
            <a:r>
              <a:rPr lang="en-US" dirty="0"/>
              <a:t>response to cues</a:t>
            </a:r>
            <a:endParaRPr lang="en-US" dirty="0"/>
          </a:p>
        </p:txBody>
      </p:sp>
    </p:spTree>
    <p:extLst>
      <p:ext uri="{BB962C8B-B14F-4D97-AF65-F5344CB8AC3E}">
        <p14:creationId xmlns:p14="http://schemas.microsoft.com/office/powerpoint/2010/main" val="3101109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Report indicates that the exposure of junk food to rats has an impaired the rats ability to adjust in terms of food seeking activities while responding to the devaluation that was induced. The findings shows that when rats have a repeated access to the kinds of diet in the study, it results into changes in term of their behavioral control that might lead to obesity as well as overeating. The findings also found out that junk foods might result into a </a:t>
            </a:r>
            <a:r>
              <a:rPr lang="en-US" dirty="0" err="1" smtClean="0"/>
              <a:t>dysregulation</a:t>
            </a:r>
            <a:r>
              <a:rPr lang="en-US" dirty="0" smtClean="0"/>
              <a:t>.</a:t>
            </a:r>
            <a:endParaRPr lang="en-US" b="1" dirty="0"/>
          </a:p>
          <a:p>
            <a:endParaRPr lang="en-US" dirty="0" smtClean="0"/>
          </a:p>
          <a:p>
            <a:endParaRPr lang="en-US" dirty="0"/>
          </a:p>
        </p:txBody>
      </p:sp>
    </p:spTree>
    <p:extLst>
      <p:ext uri="{BB962C8B-B14F-4D97-AF65-F5344CB8AC3E}">
        <p14:creationId xmlns:p14="http://schemas.microsoft.com/office/powerpoint/2010/main" val="3644916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Autofit/>
          </a:bodyPr>
          <a:lstStyle/>
          <a:p>
            <a:pPr>
              <a:buFont typeface="Wingdings" pitchFamily="2" charset="2"/>
              <a:buChar char="§"/>
            </a:pPr>
            <a:r>
              <a:rPr lang="en-US" sz="1400" dirty="0" err="1"/>
              <a:t>Winocur</a:t>
            </a:r>
            <a:r>
              <a:rPr lang="en-US" sz="1400" dirty="0"/>
              <a:t> G, Greenwood CE. The effects of high fat diets and environmental influences on cognitive performance in rats. </a:t>
            </a:r>
            <a:r>
              <a:rPr lang="en-US" sz="1400" i="1" dirty="0" err="1"/>
              <a:t>Behav</a:t>
            </a:r>
            <a:r>
              <a:rPr lang="en-US" sz="1400" i="1" dirty="0"/>
              <a:t> Brain Res.</a:t>
            </a:r>
            <a:r>
              <a:rPr lang="en-US" sz="1400" dirty="0"/>
              <a:t> (1999) 101:153–61. </a:t>
            </a:r>
            <a:r>
              <a:rPr lang="en-US" sz="1400" dirty="0" err="1"/>
              <a:t>doi</a:t>
            </a:r>
            <a:r>
              <a:rPr lang="en-US" sz="1400" dirty="0"/>
              <a:t>: </a:t>
            </a:r>
            <a:r>
              <a:rPr lang="en-US" sz="1400" dirty="0" smtClean="0"/>
              <a:t>10.1016/S0166-4328(98)00147-8</a:t>
            </a:r>
          </a:p>
          <a:p>
            <a:pPr>
              <a:buFont typeface="Wingdings" pitchFamily="2" charset="2"/>
              <a:buChar char="§"/>
            </a:pPr>
            <a:r>
              <a:rPr lang="en-US" sz="1400" dirty="0" err="1" smtClean="0"/>
              <a:t>Fedoroff</a:t>
            </a:r>
            <a:r>
              <a:rPr lang="en-US" sz="1400" dirty="0" smtClean="0"/>
              <a:t> </a:t>
            </a:r>
            <a:r>
              <a:rPr lang="en-US" sz="1400" dirty="0"/>
              <a:t>I, </a:t>
            </a:r>
            <a:r>
              <a:rPr lang="en-US" sz="1400" dirty="0" err="1"/>
              <a:t>Polivy</a:t>
            </a:r>
            <a:r>
              <a:rPr lang="en-US" sz="1400" dirty="0"/>
              <a:t> J, Peter Herman C. The specificity of restrained versus unrestrained eaters' responses to food cues: general desire to eat, or craving for the cued food? </a:t>
            </a:r>
            <a:r>
              <a:rPr lang="en-US" sz="1400" i="1" dirty="0"/>
              <a:t>Appetite</a:t>
            </a:r>
            <a:r>
              <a:rPr lang="en-US" sz="1400" dirty="0"/>
              <a:t> (2003) 41:7–13. </a:t>
            </a:r>
            <a:r>
              <a:rPr lang="en-US" sz="1400" dirty="0" err="1"/>
              <a:t>doi</a:t>
            </a:r>
            <a:r>
              <a:rPr lang="en-US" sz="1400" dirty="0"/>
              <a:t>: </a:t>
            </a:r>
            <a:r>
              <a:rPr lang="en-US" sz="1400" dirty="0" smtClean="0"/>
              <a:t>10.1016/S0195-6663(03)00026-6</a:t>
            </a:r>
          </a:p>
          <a:p>
            <a:pPr>
              <a:buFont typeface="Wingdings" pitchFamily="2" charset="2"/>
              <a:buChar char="§"/>
            </a:pPr>
            <a:r>
              <a:rPr lang="en-US" sz="1400" dirty="0" smtClean="0"/>
              <a:t> </a:t>
            </a:r>
            <a:r>
              <a:rPr lang="en-US" sz="1400" dirty="0" err="1"/>
              <a:t>Meule</a:t>
            </a:r>
            <a:r>
              <a:rPr lang="en-US" sz="1400" dirty="0"/>
              <a:t> A, Lutz APC, </a:t>
            </a:r>
            <a:r>
              <a:rPr lang="en-US" sz="1400" dirty="0" err="1"/>
              <a:t>Vögele</a:t>
            </a:r>
            <a:r>
              <a:rPr lang="en-US" sz="1400" dirty="0"/>
              <a:t> C, </a:t>
            </a:r>
            <a:r>
              <a:rPr lang="en-US" sz="1400" dirty="0" err="1"/>
              <a:t>Kübler</a:t>
            </a:r>
            <a:r>
              <a:rPr lang="en-US" sz="1400" dirty="0"/>
              <a:t> A. Impulsive reactions to food-cues predict subsequent food craving. </a:t>
            </a:r>
            <a:r>
              <a:rPr lang="en-US" sz="1400" i="1" dirty="0"/>
              <a:t>Eat </a:t>
            </a:r>
            <a:r>
              <a:rPr lang="en-US" sz="1400" i="1" dirty="0" err="1"/>
              <a:t>Behav</a:t>
            </a:r>
            <a:r>
              <a:rPr lang="en-US" sz="1400" i="1" dirty="0"/>
              <a:t>.</a:t>
            </a:r>
            <a:r>
              <a:rPr lang="en-US" sz="1400" dirty="0"/>
              <a:t> (2014) 15:99–105. </a:t>
            </a:r>
            <a:r>
              <a:rPr lang="en-US" sz="1400" dirty="0" err="1"/>
              <a:t>doi</a:t>
            </a:r>
            <a:r>
              <a:rPr lang="en-US" sz="1400" dirty="0"/>
              <a:t>: </a:t>
            </a:r>
            <a:r>
              <a:rPr lang="en-US" sz="1400" dirty="0" smtClean="0"/>
              <a:t>10.1016/j.eatbeh.2013.10.023</a:t>
            </a:r>
          </a:p>
          <a:p>
            <a:pPr>
              <a:buFont typeface="Wingdings" pitchFamily="2" charset="2"/>
              <a:buChar char="§"/>
            </a:pPr>
            <a:r>
              <a:rPr lang="en-US" sz="1400" dirty="0" smtClean="0"/>
              <a:t>Jansen </a:t>
            </a:r>
            <a:r>
              <a:rPr lang="en-US" sz="1400" dirty="0"/>
              <a:t>A, </a:t>
            </a:r>
            <a:r>
              <a:rPr lang="en-US" sz="1400" dirty="0" err="1"/>
              <a:t>Havermans</a:t>
            </a:r>
            <a:r>
              <a:rPr lang="en-US" sz="1400" dirty="0"/>
              <a:t> RC, </a:t>
            </a:r>
            <a:r>
              <a:rPr lang="en-US" sz="1400" dirty="0" err="1"/>
              <a:t>Nederkoorn</a:t>
            </a:r>
            <a:r>
              <a:rPr lang="en-US" sz="1400" dirty="0"/>
              <a:t> C. Cued overeating. In: V. R. </a:t>
            </a:r>
            <a:r>
              <a:rPr lang="en-US" sz="1400" dirty="0" err="1"/>
              <a:t>Preedy</a:t>
            </a:r>
            <a:r>
              <a:rPr lang="en-US" sz="1400" dirty="0"/>
              <a:t>, R. R. Watson, C. R. Martin, editors. </a:t>
            </a:r>
            <a:r>
              <a:rPr lang="en-US" sz="1400" i="1" dirty="0"/>
              <a:t>Handbook of Behavior, Food and Nutrition.</a:t>
            </a:r>
            <a:r>
              <a:rPr lang="en-US" sz="1400" dirty="0"/>
              <a:t> New York, NY: Springer New York (2011). </a:t>
            </a:r>
            <a:r>
              <a:rPr lang="en-US" sz="1400" dirty="0" smtClean="0"/>
              <a:t>p.1431–43.</a:t>
            </a:r>
          </a:p>
          <a:p>
            <a:pPr>
              <a:buFont typeface="Wingdings" pitchFamily="2" charset="2"/>
              <a:buChar char="§"/>
            </a:pPr>
            <a:r>
              <a:rPr lang="en-US" sz="1400" dirty="0" err="1" smtClean="0"/>
              <a:t>Fedoroff</a:t>
            </a:r>
            <a:r>
              <a:rPr lang="en-US" sz="1400" dirty="0" smtClean="0"/>
              <a:t> </a:t>
            </a:r>
            <a:r>
              <a:rPr lang="en-US" sz="1400" dirty="0"/>
              <a:t>IC, </a:t>
            </a:r>
            <a:r>
              <a:rPr lang="en-US" sz="1400" dirty="0" err="1"/>
              <a:t>Polivy</a:t>
            </a:r>
            <a:r>
              <a:rPr lang="en-US" sz="1400" dirty="0"/>
              <a:t> J, Herman CP. The effect of pre-exposure to food cues on the eating behavior of restrained and unrestrained eaters. </a:t>
            </a:r>
            <a:r>
              <a:rPr lang="en-US" sz="1400" i="1" dirty="0"/>
              <a:t>Appetite</a:t>
            </a:r>
            <a:r>
              <a:rPr lang="en-US" sz="1400" dirty="0"/>
              <a:t> (1997) 28:33–47. </a:t>
            </a:r>
            <a:r>
              <a:rPr lang="en-US" sz="1400" dirty="0" err="1"/>
              <a:t>doi</a:t>
            </a:r>
            <a:r>
              <a:rPr lang="en-US" sz="1400" dirty="0"/>
              <a:t>: </a:t>
            </a:r>
            <a:r>
              <a:rPr lang="en-US" sz="1400" dirty="0" smtClean="0"/>
              <a:t>10.1006/appe.1996.0057</a:t>
            </a:r>
          </a:p>
          <a:p>
            <a:pPr>
              <a:buFont typeface="Wingdings" pitchFamily="2" charset="2"/>
              <a:buChar char="§"/>
            </a:pPr>
            <a:r>
              <a:rPr lang="en-US" sz="1400" dirty="0" err="1" smtClean="0"/>
              <a:t>Rescorla</a:t>
            </a:r>
            <a:r>
              <a:rPr lang="en-US" sz="1400" dirty="0" smtClean="0"/>
              <a:t> </a:t>
            </a:r>
            <a:r>
              <a:rPr lang="en-US" sz="1400" dirty="0"/>
              <a:t>RA. Control of instrumental performance by </a:t>
            </a:r>
            <a:r>
              <a:rPr lang="en-US" sz="1400" dirty="0" err="1"/>
              <a:t>Pavlovian</a:t>
            </a:r>
            <a:r>
              <a:rPr lang="en-US" sz="1400" dirty="0"/>
              <a:t> and instrumental stimuli. </a:t>
            </a:r>
            <a:r>
              <a:rPr lang="en-US" sz="1400" i="1" dirty="0"/>
              <a:t>J </a:t>
            </a:r>
            <a:r>
              <a:rPr lang="en-US" sz="1400" i="1" dirty="0" err="1"/>
              <a:t>Exp</a:t>
            </a:r>
            <a:r>
              <a:rPr lang="en-US" sz="1400" i="1" dirty="0"/>
              <a:t> </a:t>
            </a:r>
            <a:r>
              <a:rPr lang="en-US" sz="1400" i="1" dirty="0" err="1"/>
              <a:t>Psychol</a:t>
            </a:r>
            <a:r>
              <a:rPr lang="en-US" sz="1400" i="1" dirty="0"/>
              <a:t> </a:t>
            </a:r>
            <a:r>
              <a:rPr lang="en-US" sz="1400" i="1" dirty="0" err="1"/>
              <a:t>Anim</a:t>
            </a:r>
            <a:r>
              <a:rPr lang="en-US" sz="1400" i="1" dirty="0"/>
              <a:t> </a:t>
            </a:r>
            <a:r>
              <a:rPr lang="en-US" sz="1400" i="1" dirty="0" err="1"/>
              <a:t>Behav</a:t>
            </a:r>
            <a:r>
              <a:rPr lang="en-US" sz="1400" i="1" dirty="0"/>
              <a:t> Process</a:t>
            </a:r>
            <a:r>
              <a:rPr lang="en-US" sz="1400" dirty="0"/>
              <a:t>(1994) 20:44–50. </a:t>
            </a:r>
            <a:r>
              <a:rPr lang="en-US" sz="1400" dirty="0" err="1"/>
              <a:t>doi</a:t>
            </a:r>
            <a:r>
              <a:rPr lang="en-US" sz="1400" dirty="0"/>
              <a:t>: </a:t>
            </a:r>
            <a:r>
              <a:rPr lang="en-US" sz="1400" dirty="0" smtClean="0"/>
              <a:t>10.1037/0097-7403.20.1.44</a:t>
            </a:r>
          </a:p>
          <a:p>
            <a:pPr>
              <a:buFont typeface="Wingdings" pitchFamily="2" charset="2"/>
              <a:buChar char="§"/>
            </a:pPr>
            <a:r>
              <a:rPr lang="en-US" sz="1400" dirty="0" err="1" smtClean="0"/>
              <a:t>Rescorla</a:t>
            </a:r>
            <a:r>
              <a:rPr lang="en-US" sz="1400" dirty="0" smtClean="0"/>
              <a:t> </a:t>
            </a:r>
            <a:r>
              <a:rPr lang="en-US" sz="1400" dirty="0"/>
              <a:t>RA, Solomon RL. Two-process learning theory: relationships between </a:t>
            </a:r>
            <a:r>
              <a:rPr lang="en-US" sz="1400" dirty="0" err="1"/>
              <a:t>Pavlovian</a:t>
            </a:r>
            <a:r>
              <a:rPr lang="en-US" sz="1400" dirty="0"/>
              <a:t> conditioning and instrumental learning. </a:t>
            </a:r>
            <a:r>
              <a:rPr lang="en-US" sz="1400" i="1" dirty="0" err="1"/>
              <a:t>Psychol</a:t>
            </a:r>
            <a:r>
              <a:rPr lang="en-US" sz="1400" i="1" dirty="0"/>
              <a:t> Rev.</a:t>
            </a:r>
            <a:r>
              <a:rPr lang="en-US" sz="1400" dirty="0"/>
              <a:t> (1967) 74:151–82. </a:t>
            </a:r>
            <a:r>
              <a:rPr lang="en-US" sz="1400" dirty="0" err="1"/>
              <a:t>doi</a:t>
            </a:r>
            <a:r>
              <a:rPr lang="en-US" sz="1400" dirty="0"/>
              <a:t>: 10.1037/h0024475</a:t>
            </a:r>
          </a:p>
          <a:p>
            <a:endParaRPr lang="en-US" sz="1400" dirty="0"/>
          </a:p>
        </p:txBody>
      </p:sp>
    </p:spTree>
    <p:extLst>
      <p:ext uri="{BB962C8B-B14F-4D97-AF65-F5344CB8AC3E}">
        <p14:creationId xmlns:p14="http://schemas.microsoft.com/office/powerpoint/2010/main" val="42559492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540</TotalTime>
  <Words>828</Words>
  <Application>Microsoft Office PowerPoint</Application>
  <PresentationFormat>On-screen Show (4:3)</PresentationFormat>
  <Paragraphs>73</Paragraphs>
  <Slides>14</Slides>
  <Notes>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Apothecary</vt:lpstr>
      <vt:lpstr>PowerPoint Presentation</vt:lpstr>
      <vt:lpstr>INTRODUCTION</vt:lpstr>
      <vt:lpstr>What was being tested</vt:lpstr>
      <vt:lpstr>Subjects and apparatus </vt:lpstr>
      <vt:lpstr>Methods </vt:lpstr>
      <vt:lpstr>Pavlovian Conditioning </vt:lpstr>
      <vt:lpstr>Instrumental Training </vt:lpstr>
      <vt:lpstr>Junk-Food Diet </vt:lpstr>
      <vt:lpstr>Outcome Devaluation Testing </vt:lpstr>
      <vt:lpstr>Data Analysis and Statistics </vt:lpstr>
      <vt:lpstr>Devaluation test outcome </vt:lpstr>
      <vt:lpstr>FOOD CUP DURING PIT TEST</vt:lpstr>
      <vt:lpstr>RESULTS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BURGER KING RESTAURANT</dc:title>
  <dc:creator>Kanyoi</dc:creator>
  <cp:lastModifiedBy>Kanyoi</cp:lastModifiedBy>
  <cp:revision>92</cp:revision>
  <dcterms:created xsi:type="dcterms:W3CDTF">2006-08-16T00:00:00Z</dcterms:created>
  <dcterms:modified xsi:type="dcterms:W3CDTF">2018-12-11T23:16:39Z</dcterms:modified>
</cp:coreProperties>
</file>